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2" r:id="rId7"/>
    <p:sldId id="264" r:id="rId8"/>
    <p:sldId id="261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924FA-3BB1-44C9-8FE7-01650516B6A8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D706F-4FE0-4A9C-9333-C35303FA0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924FA-3BB1-44C9-8FE7-01650516B6A8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D706F-4FE0-4A9C-9333-C35303FA0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924FA-3BB1-44C9-8FE7-01650516B6A8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D706F-4FE0-4A9C-9333-C35303FA0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924FA-3BB1-44C9-8FE7-01650516B6A8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D706F-4FE0-4A9C-9333-C35303FA0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924FA-3BB1-44C9-8FE7-01650516B6A8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D706F-4FE0-4A9C-9333-C35303FA0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924FA-3BB1-44C9-8FE7-01650516B6A8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D706F-4FE0-4A9C-9333-C35303FA0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924FA-3BB1-44C9-8FE7-01650516B6A8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D706F-4FE0-4A9C-9333-C35303FA0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924FA-3BB1-44C9-8FE7-01650516B6A8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D706F-4FE0-4A9C-9333-C35303FA0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924FA-3BB1-44C9-8FE7-01650516B6A8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D706F-4FE0-4A9C-9333-C35303FA0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924FA-3BB1-44C9-8FE7-01650516B6A8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D706F-4FE0-4A9C-9333-C35303FA0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924FA-3BB1-44C9-8FE7-01650516B6A8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D706F-4FE0-4A9C-9333-C35303FA0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924FA-3BB1-44C9-8FE7-01650516B6A8}" type="datetimeFigureOut">
              <a:rPr lang="ru-RU" smtClean="0"/>
              <a:pPr/>
              <a:t>27.03.2023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D706F-4FE0-4A9C-9333-C35303FA0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4.jpeg"/><Relationship Id="rId7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2.png"/><Relationship Id="rId10" Type="http://schemas.openxmlformats.org/officeDocument/2006/relationships/image" Target="../media/image10.jpeg"/><Relationship Id="rId4" Type="http://schemas.openxmlformats.org/officeDocument/2006/relationships/image" Target="../media/image5.jpe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компании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Основана в 2019 г. в г. Пенза под названием АНТИКОР 58</a:t>
            </a:r>
          </a:p>
          <a:p>
            <a:pPr algn="just"/>
            <a:r>
              <a:rPr lang="ru-RU" dirty="0" smtClean="0"/>
              <a:t>в 2022 г. открыта вторая СТО АНТИКОР 58 в г. Пенза</a:t>
            </a:r>
          </a:p>
          <a:p>
            <a:pPr algn="just"/>
            <a:r>
              <a:rPr lang="ru-RU" dirty="0" smtClean="0"/>
              <a:t>В 2023 г. разработана концепция развития сети станций антикоррозийной обработки в формате франшизы по России и странам СНГ под торговой маркой АНТИКОР ЛАБ</a:t>
            </a:r>
            <a:endParaRPr lang="ru-RU" dirty="0"/>
          </a:p>
        </p:txBody>
      </p:sp>
      <p:pic>
        <p:nvPicPr>
          <p:cNvPr id="4" name="Рисунок 3" descr="20892639 (1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17785" cy="161778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услуги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/>
              <a:t>Антикоррозийная обработка кузова легковых автомобилей и микроавтобусов</a:t>
            </a:r>
          </a:p>
          <a:p>
            <a:pPr algn="just"/>
            <a:r>
              <a:rPr lang="ru-RU" dirty="0" smtClean="0"/>
              <a:t>Пескоструйная обработка кузова, днища, скрытых ниш</a:t>
            </a:r>
          </a:p>
          <a:p>
            <a:pPr algn="just"/>
            <a:r>
              <a:rPr lang="ru-RU" dirty="0" smtClean="0"/>
              <a:t>Мойка днища кузова</a:t>
            </a:r>
          </a:p>
          <a:p>
            <a:pPr algn="just"/>
            <a:r>
              <a:rPr lang="ru-RU" dirty="0" err="1" smtClean="0"/>
              <a:t>Шумоизоляция</a:t>
            </a:r>
            <a:r>
              <a:rPr lang="ru-RU" dirty="0" smtClean="0"/>
              <a:t> арок и салона автомобилей</a:t>
            </a:r>
          </a:p>
          <a:p>
            <a:pPr algn="just"/>
            <a:r>
              <a:rPr lang="ru-RU" dirty="0" smtClean="0"/>
              <a:t>Сварочные работы</a:t>
            </a:r>
          </a:p>
          <a:p>
            <a:pPr algn="just"/>
            <a:r>
              <a:rPr lang="ru-RU" dirty="0" smtClean="0"/>
              <a:t>Обработка салона и скрытых полостей автомобилей специальным защитным составом</a:t>
            </a:r>
          </a:p>
          <a:p>
            <a:pPr algn="just"/>
            <a:r>
              <a:rPr lang="ru-RU" dirty="0" smtClean="0"/>
              <a:t>Покраска порогов автомобиля </a:t>
            </a:r>
            <a:r>
              <a:rPr lang="ru-RU" dirty="0" err="1" smtClean="0"/>
              <a:t>антигравийным</a:t>
            </a:r>
            <a:r>
              <a:rPr lang="ru-RU" dirty="0" smtClean="0"/>
              <a:t> покрытием (</a:t>
            </a:r>
            <a:r>
              <a:rPr lang="en-US" dirty="0" smtClean="0"/>
              <a:t>RAPTOR)</a:t>
            </a:r>
            <a:endParaRPr lang="ru-RU" dirty="0"/>
          </a:p>
        </p:txBody>
      </p:sp>
      <p:pic>
        <p:nvPicPr>
          <p:cNvPr id="4" name="Рисунок 3" descr="20892639 (1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17785" cy="16177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photo_2023-02-19_15-40-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1486" y="1607459"/>
            <a:ext cx="3534564" cy="2650923"/>
          </a:xfrm>
          <a:prstGeom prst="rect">
            <a:avLst/>
          </a:prstGeom>
        </p:spPr>
      </p:pic>
      <p:pic>
        <p:nvPicPr>
          <p:cNvPr id="12" name="Рисунок 11" descr="photo_2023-02-19_15-40-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6816" y="1622364"/>
            <a:ext cx="2307184" cy="3076245"/>
          </a:xfrm>
          <a:prstGeom prst="rect">
            <a:avLst/>
          </a:prstGeom>
        </p:spPr>
      </p:pic>
      <p:pic>
        <p:nvPicPr>
          <p:cNvPr id="15" name="Рисунок 14" descr="photo_2023-02-19_15-41-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71346" y="4005929"/>
            <a:ext cx="2139053" cy="285207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работ</a:t>
            </a:r>
            <a:endParaRPr lang="ru-RU" dirty="0"/>
          </a:p>
        </p:txBody>
      </p:sp>
      <p:pic>
        <p:nvPicPr>
          <p:cNvPr id="4" name="Рисунок 3" descr="20892639 (1)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617785" cy="1617785"/>
          </a:xfrm>
          <a:prstGeom prst="rect">
            <a:avLst/>
          </a:prstGeom>
        </p:spPr>
      </p:pic>
      <p:pic>
        <p:nvPicPr>
          <p:cNvPr id="6" name="Содержимое 5" descr="photo_2023-02-19_15-40-41.jpg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0" y="1614269"/>
            <a:ext cx="3565949" cy="2674462"/>
          </a:xfrm>
        </p:spPr>
      </p:pic>
      <p:pic>
        <p:nvPicPr>
          <p:cNvPr id="8" name="Рисунок 7" descr="photo_2023-02-19_15-40-4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4025704"/>
            <a:ext cx="2124222" cy="2832296"/>
          </a:xfrm>
          <a:prstGeom prst="rect">
            <a:avLst/>
          </a:prstGeom>
        </p:spPr>
      </p:pic>
      <p:pic>
        <p:nvPicPr>
          <p:cNvPr id="9" name="Рисунок 8" descr="photo_2023-02-19_15-40-5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146251" y="4025706"/>
            <a:ext cx="2124221" cy="2832294"/>
          </a:xfrm>
          <a:prstGeom prst="rect">
            <a:avLst/>
          </a:prstGeom>
        </p:spPr>
      </p:pic>
      <p:pic>
        <p:nvPicPr>
          <p:cNvPr id="14" name="Рисунок 13" descr="photo_2023-02-19_15-41-07 (2)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83185" y="3976914"/>
            <a:ext cx="2160815" cy="2881086"/>
          </a:xfrm>
          <a:prstGeom prst="rect">
            <a:avLst/>
          </a:prstGeom>
        </p:spPr>
      </p:pic>
      <p:pic>
        <p:nvPicPr>
          <p:cNvPr id="16" name="Рисунок 15" descr="photo_2023-02-19_15-41-09 (2)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490380" y="4020457"/>
            <a:ext cx="2128157" cy="283754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9988" y="274638"/>
            <a:ext cx="7026812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преимущества работы в сети АНТИКОР ЛАБ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97613"/>
            <a:ext cx="8229600" cy="4480243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dirty="0" smtClean="0"/>
              <a:t>Единые стандарты процессов работы</a:t>
            </a:r>
          </a:p>
          <a:p>
            <a:pPr algn="just"/>
            <a:r>
              <a:rPr lang="ru-RU" dirty="0" smtClean="0"/>
              <a:t>Единое программное обеспечение</a:t>
            </a:r>
          </a:p>
          <a:p>
            <a:pPr algn="just"/>
            <a:r>
              <a:rPr lang="ru-RU" dirty="0" smtClean="0"/>
              <a:t>Разработка индивидуального бизнес-плана каждой станции</a:t>
            </a:r>
          </a:p>
          <a:p>
            <a:pPr algn="just"/>
            <a:r>
              <a:rPr lang="ru-RU" dirty="0" smtClean="0"/>
              <a:t>Обучение руководителя и персонала станции</a:t>
            </a:r>
          </a:p>
          <a:p>
            <a:pPr algn="just"/>
            <a:r>
              <a:rPr lang="ru-RU" dirty="0" smtClean="0"/>
              <a:t>Выезд группы открытия в составе механика и менеджера</a:t>
            </a:r>
          </a:p>
          <a:p>
            <a:pPr algn="just"/>
            <a:r>
              <a:rPr lang="ru-RU" dirty="0" smtClean="0"/>
              <a:t>Сопровождение партнеров на всех этапах от планирования открытия и поиска помещения до получения первой прибыли</a:t>
            </a:r>
          </a:p>
          <a:p>
            <a:pPr algn="just"/>
            <a:r>
              <a:rPr lang="ru-RU" dirty="0" smtClean="0"/>
              <a:t>Централизованные поставки сырья, оборудования и расходных материалов, а также </a:t>
            </a:r>
            <a:r>
              <a:rPr lang="ru-RU" dirty="0" err="1" smtClean="0"/>
              <a:t>брендированной</a:t>
            </a:r>
            <a:r>
              <a:rPr lang="ru-RU" dirty="0" smtClean="0"/>
              <a:t> продукции по единым ценам</a:t>
            </a:r>
          </a:p>
          <a:p>
            <a:pPr algn="just"/>
            <a:r>
              <a:rPr lang="ru-RU" dirty="0" smtClean="0"/>
              <a:t>Маркетинговое сопровождение открытия станции, помощь в ведении групп и каналов в соц.сетях</a:t>
            </a:r>
          </a:p>
          <a:p>
            <a:pPr algn="just"/>
            <a:r>
              <a:rPr lang="ru-RU" dirty="0" smtClean="0"/>
              <a:t>Самая низкая сумма первоначальных инвестиций*</a:t>
            </a:r>
          </a:p>
          <a:p>
            <a:pPr algn="just"/>
            <a:r>
              <a:rPr lang="ru-RU" dirty="0" smtClean="0"/>
              <a:t>Самый быстрый срок окупаемости вложений в сегменте* всего 6 месяцев</a:t>
            </a:r>
          </a:p>
        </p:txBody>
      </p:sp>
      <p:pic>
        <p:nvPicPr>
          <p:cNvPr id="4" name="Рисунок 3" descr="20892639 (1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17785" cy="16177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72475" y="6488668"/>
            <a:ext cx="5571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* По сравнению с другими Федеральными сетями СТО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9648" y="274638"/>
            <a:ext cx="7097151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требования к помещению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5675" y="2092569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Площадь 150-300 м2</a:t>
            </a:r>
          </a:p>
          <a:p>
            <a:pPr algn="just"/>
            <a:r>
              <a:rPr lang="ru-RU" dirty="0" smtClean="0"/>
              <a:t>Высота потолков 4м</a:t>
            </a:r>
          </a:p>
          <a:p>
            <a:pPr algn="just"/>
            <a:r>
              <a:rPr lang="ru-RU" dirty="0" smtClean="0"/>
              <a:t>Холодное водоснабжение/канализация</a:t>
            </a:r>
          </a:p>
          <a:p>
            <a:pPr algn="just"/>
            <a:r>
              <a:rPr lang="ru-RU" dirty="0" smtClean="0"/>
              <a:t>Мощность э/</a:t>
            </a:r>
            <a:r>
              <a:rPr lang="ru-RU" dirty="0" err="1" smtClean="0"/>
              <a:t>э</a:t>
            </a:r>
            <a:r>
              <a:rPr lang="ru-RU" dirty="0" smtClean="0"/>
              <a:t> не менее 30 кВт</a:t>
            </a:r>
          </a:p>
          <a:p>
            <a:pPr algn="just"/>
            <a:r>
              <a:rPr lang="ru-RU" dirty="0" smtClean="0"/>
              <a:t>Возможность организации комнаты для клиентов</a:t>
            </a:r>
          </a:p>
          <a:p>
            <a:pPr algn="just">
              <a:buNone/>
            </a:pPr>
            <a:r>
              <a:rPr lang="ru-RU" dirty="0" smtClean="0"/>
              <a:t> </a:t>
            </a:r>
          </a:p>
        </p:txBody>
      </p:sp>
      <p:pic>
        <p:nvPicPr>
          <p:cNvPr id="4" name="Рисунок 3" descr="20892639 (1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17785" cy="161778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9648" y="274638"/>
            <a:ext cx="7097151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Первоначальные вложения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5675" y="2092569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/>
              <a:t>Паушальный взнос – 300 000 руб.</a:t>
            </a:r>
          </a:p>
          <a:p>
            <a:pPr algn="just"/>
            <a:r>
              <a:rPr lang="ru-RU" dirty="0" smtClean="0"/>
              <a:t>Оборудование – от 1 500 000 руб.</a:t>
            </a:r>
          </a:p>
          <a:p>
            <a:pPr algn="just"/>
            <a:r>
              <a:rPr lang="ru-RU" dirty="0" smtClean="0"/>
              <a:t>Ремонт помещения – от 150 000 руб.</a:t>
            </a:r>
          </a:p>
          <a:p>
            <a:pPr algn="just"/>
            <a:r>
              <a:rPr lang="ru-RU" dirty="0" smtClean="0"/>
              <a:t>Реклама (в том числе вывеска и рекламные материалы) – от 150 000 руб.</a:t>
            </a:r>
          </a:p>
          <a:p>
            <a:pPr algn="just"/>
            <a:r>
              <a:rPr lang="ru-RU" dirty="0" smtClean="0"/>
              <a:t>Расходные материалы – от 50 000 руб.</a:t>
            </a:r>
          </a:p>
          <a:p>
            <a:pPr algn="just"/>
            <a:r>
              <a:rPr lang="ru-RU" dirty="0" smtClean="0"/>
              <a:t>Оснащение офиса и клиентской зоны – от 150 000 руб.</a:t>
            </a:r>
          </a:p>
          <a:p>
            <a:pPr algn="just"/>
            <a:r>
              <a:rPr lang="ru-RU" b="1" dirty="0" smtClean="0"/>
              <a:t>ИТОГО – от 2 </a:t>
            </a:r>
            <a:r>
              <a:rPr lang="ru-RU" b="1" dirty="0" smtClean="0"/>
              <a:t>300 </a:t>
            </a:r>
            <a:r>
              <a:rPr lang="ru-RU" b="1" dirty="0" smtClean="0"/>
              <a:t>000 руб.</a:t>
            </a:r>
          </a:p>
          <a:p>
            <a:pPr algn="just">
              <a:buNone/>
            </a:pPr>
            <a:r>
              <a:rPr lang="ru-RU" dirty="0" smtClean="0"/>
              <a:t> </a:t>
            </a:r>
          </a:p>
        </p:txBody>
      </p:sp>
      <p:pic>
        <p:nvPicPr>
          <p:cNvPr id="4" name="Рисунок 3" descr="20892639 (1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17785" cy="16177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9648" y="274638"/>
            <a:ext cx="7097151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Основные показатели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5675" y="2092569"/>
            <a:ext cx="8229600" cy="452596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Средняя выручка – 1 300 000 руб.</a:t>
            </a:r>
          </a:p>
          <a:p>
            <a:pPr algn="just"/>
            <a:r>
              <a:rPr lang="ru-RU" dirty="0" smtClean="0"/>
              <a:t>Затраты на сырье – от 200 000 руб.</a:t>
            </a:r>
          </a:p>
          <a:p>
            <a:pPr algn="just"/>
            <a:r>
              <a:rPr lang="ru-RU" dirty="0" smtClean="0"/>
              <a:t>Затраты на ФОТ – от 300 000 руб.</a:t>
            </a:r>
          </a:p>
          <a:p>
            <a:pPr algn="just"/>
            <a:r>
              <a:rPr lang="ru-RU" dirty="0" smtClean="0"/>
              <a:t>Аренда и КУ – от 70000 руб.</a:t>
            </a:r>
          </a:p>
          <a:p>
            <a:pPr algn="just"/>
            <a:r>
              <a:rPr lang="ru-RU" dirty="0" smtClean="0"/>
              <a:t>Прочие затраты – 150 000 руб.</a:t>
            </a:r>
          </a:p>
          <a:p>
            <a:pPr algn="just"/>
            <a:r>
              <a:rPr lang="ru-RU" dirty="0" smtClean="0"/>
              <a:t>Роялти </a:t>
            </a:r>
            <a:r>
              <a:rPr lang="ru-RU" dirty="0" smtClean="0"/>
              <a:t>10% </a:t>
            </a:r>
            <a:r>
              <a:rPr lang="ru-RU" dirty="0" smtClean="0"/>
              <a:t>- </a:t>
            </a:r>
            <a:r>
              <a:rPr lang="ru-RU" dirty="0" smtClean="0"/>
              <a:t>130 </a:t>
            </a:r>
            <a:r>
              <a:rPr lang="ru-RU" dirty="0" smtClean="0"/>
              <a:t>000 руб.</a:t>
            </a:r>
            <a:endParaRPr lang="ru-RU" dirty="0"/>
          </a:p>
          <a:p>
            <a:pPr algn="just"/>
            <a:r>
              <a:rPr lang="ru-RU" dirty="0" smtClean="0"/>
              <a:t>Чистая прибыль: от </a:t>
            </a:r>
            <a:r>
              <a:rPr lang="ru-RU" b="1" dirty="0" smtClean="0"/>
              <a:t>450 </a:t>
            </a:r>
            <a:r>
              <a:rPr lang="ru-RU" b="1" dirty="0" smtClean="0"/>
              <a:t>000 руб.</a:t>
            </a:r>
          </a:p>
          <a:p>
            <a:pPr algn="just"/>
            <a:r>
              <a:rPr lang="ru-RU" dirty="0" smtClean="0"/>
              <a:t>Срок окупаемости от </a:t>
            </a:r>
            <a:r>
              <a:rPr lang="ru-RU" b="1" dirty="0" smtClean="0"/>
              <a:t>5 </a:t>
            </a:r>
            <a:r>
              <a:rPr lang="ru-RU" b="1" dirty="0" smtClean="0"/>
              <a:t>месяцев</a:t>
            </a:r>
          </a:p>
        </p:txBody>
      </p:sp>
      <p:pic>
        <p:nvPicPr>
          <p:cNvPr id="4" name="Рисунок 3" descr="20892639 (1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17785" cy="161778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3716" y="274638"/>
            <a:ext cx="7083083" cy="1143000"/>
          </a:xfrm>
        </p:spPr>
        <p:txBody>
          <a:bodyPr/>
          <a:lstStyle/>
          <a:p>
            <a:r>
              <a:rPr lang="ru-RU" dirty="0" smtClean="0"/>
              <a:t>Почему именно МЫ?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Команда профессионалов, работающая в сфере автомобильного ремонта, обслуживания и продажи запасных частей более 8 лет</a:t>
            </a:r>
          </a:p>
          <a:p>
            <a:r>
              <a:rPr lang="ru-RU" dirty="0" smtClean="0"/>
              <a:t>Более 1000 реализованных проектов в год</a:t>
            </a:r>
          </a:p>
          <a:p>
            <a:r>
              <a:rPr lang="ru-RU" dirty="0" smtClean="0"/>
              <a:t>Прозрачная бизнес модель</a:t>
            </a:r>
          </a:p>
          <a:p>
            <a:r>
              <a:rPr lang="ru-RU" dirty="0" smtClean="0"/>
              <a:t>Самые привлекательные условия выхода на рынок среди конкурентов</a:t>
            </a:r>
          </a:p>
          <a:p>
            <a:r>
              <a:rPr lang="ru-RU" dirty="0" smtClean="0"/>
              <a:t>Ситуация на рынке новых автомобилей (уход всех европейских брендов и появления Китайских, качество металла которых значительно хуже)</a:t>
            </a:r>
          </a:p>
          <a:p>
            <a:r>
              <a:rPr lang="ru-RU" dirty="0" smtClean="0"/>
              <a:t>Стареющий автопарк в России и странах ближнего зарубежья (сохранение </a:t>
            </a:r>
            <a:r>
              <a:rPr lang="ru-RU" dirty="0" smtClean="0"/>
              <a:t>целостности </a:t>
            </a:r>
            <a:r>
              <a:rPr lang="ru-RU" dirty="0" smtClean="0"/>
              <a:t>кузова стареющих авто)</a:t>
            </a:r>
            <a:endParaRPr lang="ru-RU" dirty="0"/>
          </a:p>
        </p:txBody>
      </p:sp>
      <p:pic>
        <p:nvPicPr>
          <p:cNvPr id="5" name="Рисунок 4" descr="20892639 (1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17785" cy="16177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384791"/>
            <a:ext cx="9144000" cy="2032463"/>
          </a:xfrm>
        </p:spPr>
        <p:txBody>
          <a:bodyPr>
            <a:normAutofit fontScale="90000"/>
          </a:bodyPr>
          <a:lstStyle/>
          <a:p>
            <a:r>
              <a:rPr lang="ru-RU" sz="9600" dirty="0" smtClean="0">
                <a:solidFill>
                  <a:schemeClr val="bg1"/>
                </a:solidFill>
              </a:rPr>
              <a:t>ДОБРО ПОЖАЛОВАТЬ</a:t>
            </a:r>
            <a:endParaRPr lang="ru-RU" sz="9600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20892639 (1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17785" cy="16177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431</Words>
  <Application>Microsoft Office PowerPoint</Application>
  <PresentationFormat>Экран (4:3)</PresentationFormat>
  <Paragraphs>58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О компании</vt:lpstr>
      <vt:lpstr>Основные услуги</vt:lpstr>
      <vt:lpstr>Примеры работ</vt:lpstr>
      <vt:lpstr>Основные преимущества работы в сети АНТИКОР ЛАБ</vt:lpstr>
      <vt:lpstr>Основные требования к помещению </vt:lpstr>
      <vt:lpstr>Первоначальные вложения</vt:lpstr>
      <vt:lpstr>Основные показатели</vt:lpstr>
      <vt:lpstr>Почему именно МЫ?</vt:lpstr>
      <vt:lpstr>ДОБРО ПОЖАЛОВАТЬ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АНТИКОР ЛАБ</dc:title>
  <dc:creator>Илья</dc:creator>
  <cp:lastModifiedBy>Илья</cp:lastModifiedBy>
  <cp:revision>30</cp:revision>
  <dcterms:created xsi:type="dcterms:W3CDTF">2023-02-19T12:02:07Z</dcterms:created>
  <dcterms:modified xsi:type="dcterms:W3CDTF">2023-03-27T15:34:24Z</dcterms:modified>
</cp:coreProperties>
</file>